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325" r:id="rId5"/>
    <p:sldId id="326" r:id="rId6"/>
    <p:sldId id="348" r:id="rId7"/>
    <p:sldId id="345" r:id="rId8"/>
    <p:sldId id="356" r:id="rId9"/>
    <p:sldId id="344" r:id="rId10"/>
    <p:sldId id="347" r:id="rId11"/>
    <p:sldId id="350" r:id="rId12"/>
    <p:sldId id="352" r:id="rId13"/>
    <p:sldId id="359" r:id="rId14"/>
    <p:sldId id="357" r:id="rId15"/>
    <p:sldId id="358" r:id="rId16"/>
    <p:sldId id="360" r:id="rId17"/>
    <p:sldId id="361" r:id="rId18"/>
    <p:sldId id="354" r:id="rId19"/>
    <p:sldId id="3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58BF4B-6A65-4F70-8AD0-227B86778ADA}" v="720" dt="2023-10-17T07:39:29.924"/>
    <p1510:client id="{5936BD9D-522A-4974-9D5B-E43D798329D9}" v="15" dt="2023-10-16T14:05:20.273"/>
    <p1510:client id="{7FFA1F12-26E3-45EF-9A70-19E6B4F8C038}" v="188" dt="2023-10-17T07:39:14.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64" y="44"/>
      </p:cViewPr>
      <p:guideLst>
        <p:guide pos="816"/>
        <p:guide orient="horz" pos="3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11/7/2023</a:t>
            </a:fld>
            <a:endParaRPr lang="en-US"/>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eeksforgeeks.org/" TargetMode="External"/><Relationship Id="rId2" Type="http://schemas.openxmlformats.org/officeDocument/2006/relationships/hyperlink" Target="https://dev.mysql.com/" TargetMode="External"/><Relationship Id="rId1" Type="http://schemas.openxmlformats.org/officeDocument/2006/relationships/slideLayout" Target="../slideLayouts/slideLayout2.xml"/><Relationship Id="rId5" Type="http://schemas.openxmlformats.org/officeDocument/2006/relationships/hyperlink" Target="https://ieeexplore.ieee.org/" TargetMode="External"/><Relationship Id="rId4" Type="http://schemas.openxmlformats.org/officeDocument/2006/relationships/hyperlink" Target="https://en.wikipedia.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838200" y="992489"/>
            <a:ext cx="10515600" cy="640080"/>
          </a:xfrm>
        </p:spPr>
        <p:txBody>
          <a:bodyPr/>
          <a:lstStyle/>
          <a:p>
            <a:r>
              <a:rPr lang="en-US" sz="5400">
                <a:latin typeface="Copperplate Gothic Bold" panose="020E0705020206020404" pitchFamily="34" charset="0"/>
                <a:cs typeface="Posterama"/>
              </a:rPr>
              <a:t>Price comparison website</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1524000" y="5938167"/>
            <a:ext cx="9144000" cy="356616"/>
          </a:xfrm>
        </p:spPr>
        <p:txBody>
          <a:bodyPr/>
          <a:lstStyle/>
          <a:p>
            <a:r>
              <a:rPr lang="en-US" sz="1600">
                <a:latin typeface="Copperplate Gothic Bold" panose="020E0705020206020404" pitchFamily="34" charset="0"/>
              </a:rPr>
              <a:t>Advanced programming practice</a:t>
            </a:r>
          </a:p>
          <a:p>
            <a:r>
              <a:rPr lang="en-US" sz="1600">
                <a:latin typeface="Copperplate Gothic Bold" panose="020E0705020206020404" pitchFamily="34" charset="0"/>
              </a:rPr>
              <a:t>(21CSC203P)</a:t>
            </a:r>
          </a:p>
        </p:txBody>
      </p:sp>
      <p:sp>
        <p:nvSpPr>
          <p:cNvPr id="5" name="TextBox 4">
            <a:extLst>
              <a:ext uri="{FF2B5EF4-FFF2-40B4-BE49-F238E27FC236}">
                <a16:creationId xmlns:a16="http://schemas.microsoft.com/office/drawing/2014/main" id="{1DBAED54-B9E3-FA4A-5E43-B17985A0A64A}"/>
              </a:ext>
            </a:extLst>
          </p:cNvPr>
          <p:cNvSpPr txBox="1"/>
          <p:nvPr/>
        </p:nvSpPr>
        <p:spPr>
          <a:xfrm>
            <a:off x="1331842" y="2822714"/>
            <a:ext cx="10396331" cy="2031325"/>
          </a:xfrm>
          <a:prstGeom prst="rect">
            <a:avLst/>
          </a:prstGeom>
          <a:noFill/>
        </p:spPr>
        <p:txBody>
          <a:bodyPr wrap="square" rtlCol="0">
            <a:spAutoFit/>
          </a:bodyPr>
          <a:lstStyle/>
          <a:p>
            <a:r>
              <a:rPr lang="en-US">
                <a:latin typeface="Copperplate Gothic Bold" panose="020E0705020206020404" pitchFamily="34" charset="0"/>
              </a:rPr>
              <a:t>Submitted By:-</a:t>
            </a:r>
          </a:p>
          <a:p>
            <a:r>
              <a:rPr lang="en-US">
                <a:latin typeface="Copperplate Gothic Bold" panose="020E0705020206020404" pitchFamily="34" charset="0"/>
              </a:rPr>
              <a:t>                        Sanyog Dani   (RA2211031010087)</a:t>
            </a:r>
          </a:p>
          <a:p>
            <a:r>
              <a:rPr lang="en-US">
                <a:latin typeface="Copperplate Gothic Bold" panose="020E0705020206020404" pitchFamily="34" charset="0"/>
              </a:rPr>
              <a:t>                        </a:t>
            </a:r>
            <a:r>
              <a:rPr lang="en-US" err="1">
                <a:latin typeface="Copperplate Gothic Bold" panose="020E0705020206020404" pitchFamily="34" charset="0"/>
              </a:rPr>
              <a:t>Arush</a:t>
            </a:r>
            <a:r>
              <a:rPr lang="en-US">
                <a:latin typeface="Copperplate Gothic Bold" panose="020E0705020206020404" pitchFamily="34" charset="0"/>
              </a:rPr>
              <a:t> </a:t>
            </a:r>
            <a:r>
              <a:rPr lang="en-US" err="1">
                <a:latin typeface="Copperplate Gothic Bold" panose="020E0705020206020404" pitchFamily="34" charset="0"/>
              </a:rPr>
              <a:t>Sirotiya</a:t>
            </a:r>
            <a:r>
              <a:rPr lang="en-US">
                <a:latin typeface="Copperplate Gothic Bold" panose="020E0705020206020404" pitchFamily="34" charset="0"/>
              </a:rPr>
              <a:t> (RA2211031010092)</a:t>
            </a:r>
          </a:p>
          <a:p>
            <a:r>
              <a:rPr lang="en-US">
                <a:latin typeface="Copperplate Gothic Bold" panose="020E0705020206020404" pitchFamily="34" charset="0"/>
              </a:rPr>
              <a:t>                        CSE-IT V1 Section</a:t>
            </a:r>
          </a:p>
          <a:p>
            <a:endParaRPr lang="en-US">
              <a:latin typeface="Copperplate Gothic Bold" panose="020E0705020206020404" pitchFamily="34" charset="0"/>
            </a:endParaRPr>
          </a:p>
          <a:p>
            <a:r>
              <a:rPr lang="en-US">
                <a:latin typeface="Copperplate Gothic Bold" panose="020E0705020206020404" pitchFamily="34" charset="0"/>
              </a:rPr>
              <a:t>Guided By:-</a:t>
            </a:r>
          </a:p>
          <a:p>
            <a:r>
              <a:rPr lang="en-US">
                <a:latin typeface="Copperplate Gothic Bold" panose="020E0705020206020404" pitchFamily="34" charset="0"/>
              </a:rPr>
              <a:t>                        Dr. </a:t>
            </a:r>
            <a:r>
              <a:rPr lang="en-US" err="1">
                <a:latin typeface="Copperplate Gothic Bold" panose="020E0705020206020404" pitchFamily="34" charset="0"/>
              </a:rPr>
              <a:t>Manickam.M</a:t>
            </a:r>
            <a:r>
              <a:rPr lang="en-US">
                <a:latin typeface="Copperplate Gothic Bold" panose="020E0705020206020404" pitchFamily="34" charset="0"/>
              </a:rPr>
              <a:t> (Assistant Professor, CSE department)</a:t>
            </a: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1018694"/>
            <a:ext cx="5827644" cy="1333566"/>
          </a:xfrm>
        </p:spPr>
        <p:txBody>
          <a:bodyPr/>
          <a:lstStyle/>
          <a:p>
            <a:r>
              <a:rPr lang="en-US" sz="3600">
                <a:latin typeface="Copperplate Gothic Bold" panose="020E0705020206020404" pitchFamily="34" charset="0"/>
              </a:rPr>
              <a:t>Screen shot of the project</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10</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285461" y="2584174"/>
            <a:ext cx="9919252" cy="400110"/>
          </a:xfrm>
          <a:prstGeom prst="rect">
            <a:avLst/>
          </a:prstGeom>
          <a:noFill/>
        </p:spPr>
        <p:txBody>
          <a:bodyPr wrap="square" lIns="91440" tIns="45720" rIns="91440" bIns="45720" rtlCol="0" anchor="t">
            <a:spAutoFit/>
          </a:bodyPr>
          <a:lstStyle/>
          <a:p>
            <a:endParaRPr lang="en-US" sz="2000">
              <a:latin typeface="Aptos" panose="020B0004020202020204" pitchFamily="34" charset="0"/>
            </a:endParaRPr>
          </a:p>
        </p:txBody>
      </p:sp>
      <p:pic>
        <p:nvPicPr>
          <p:cNvPr id="5" name="Picture 4" descr="A screenshot of a computer program&#10;&#10;Description automatically generated">
            <a:extLst>
              <a:ext uri="{FF2B5EF4-FFF2-40B4-BE49-F238E27FC236}">
                <a16:creationId xmlns:a16="http://schemas.microsoft.com/office/drawing/2014/main" id="{D55661F0-E1F6-7CD6-C1F9-1A2AA43488BE}"/>
              </a:ext>
            </a:extLst>
          </p:cNvPr>
          <p:cNvPicPr>
            <a:picLocks noChangeAspect="1"/>
          </p:cNvPicPr>
          <p:nvPr/>
        </p:nvPicPr>
        <p:blipFill>
          <a:blip r:embed="rId2"/>
          <a:stretch>
            <a:fillRect/>
          </a:stretch>
        </p:blipFill>
        <p:spPr>
          <a:xfrm>
            <a:off x="930088" y="2201956"/>
            <a:ext cx="10208558" cy="3697941"/>
          </a:xfrm>
          <a:prstGeom prst="rect">
            <a:avLst/>
          </a:prstGeom>
        </p:spPr>
      </p:pic>
    </p:spTree>
    <p:extLst>
      <p:ext uri="{BB962C8B-B14F-4D97-AF65-F5344CB8AC3E}">
        <p14:creationId xmlns:p14="http://schemas.microsoft.com/office/powerpoint/2010/main" val="3629322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1018694"/>
            <a:ext cx="5827644" cy="1333566"/>
          </a:xfrm>
        </p:spPr>
        <p:txBody>
          <a:bodyPr/>
          <a:lstStyle/>
          <a:p>
            <a:r>
              <a:rPr lang="en-US" sz="3600">
                <a:latin typeface="Copperplate Gothic Bold" panose="020E0705020206020404" pitchFamily="34" charset="0"/>
              </a:rPr>
              <a:t>Screen shot of the project</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11</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285461" y="2584174"/>
            <a:ext cx="9919252" cy="400110"/>
          </a:xfrm>
          <a:prstGeom prst="rect">
            <a:avLst/>
          </a:prstGeom>
          <a:noFill/>
        </p:spPr>
        <p:txBody>
          <a:bodyPr wrap="square" lIns="91440" tIns="45720" rIns="91440" bIns="45720" rtlCol="0" anchor="t">
            <a:spAutoFit/>
          </a:bodyPr>
          <a:lstStyle/>
          <a:p>
            <a:endParaRPr lang="en-US" sz="2000"/>
          </a:p>
        </p:txBody>
      </p:sp>
      <p:pic>
        <p:nvPicPr>
          <p:cNvPr id="6" name="Picture 5" descr="A screenshot of a computer program&#10;&#10;Description automatically generated">
            <a:extLst>
              <a:ext uri="{FF2B5EF4-FFF2-40B4-BE49-F238E27FC236}">
                <a16:creationId xmlns:a16="http://schemas.microsoft.com/office/drawing/2014/main" id="{2DCCF50D-84C3-4E05-081F-5C3C41622E6A}"/>
              </a:ext>
            </a:extLst>
          </p:cNvPr>
          <p:cNvPicPr>
            <a:picLocks noChangeAspect="1"/>
          </p:cNvPicPr>
          <p:nvPr/>
        </p:nvPicPr>
        <p:blipFill>
          <a:blip r:embed="rId2"/>
          <a:stretch>
            <a:fillRect/>
          </a:stretch>
        </p:blipFill>
        <p:spPr>
          <a:xfrm>
            <a:off x="930088" y="2437279"/>
            <a:ext cx="10354235" cy="3451411"/>
          </a:xfrm>
          <a:prstGeom prst="rect">
            <a:avLst/>
          </a:prstGeom>
        </p:spPr>
      </p:pic>
    </p:spTree>
    <p:extLst>
      <p:ext uri="{BB962C8B-B14F-4D97-AF65-F5344CB8AC3E}">
        <p14:creationId xmlns:p14="http://schemas.microsoft.com/office/powerpoint/2010/main" val="212624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1018694"/>
            <a:ext cx="5827644" cy="1333566"/>
          </a:xfrm>
        </p:spPr>
        <p:txBody>
          <a:bodyPr/>
          <a:lstStyle/>
          <a:p>
            <a:r>
              <a:rPr lang="en-US" sz="3600">
                <a:latin typeface="Copperplate Gothic Bold" panose="020E0705020206020404" pitchFamily="34" charset="0"/>
              </a:rPr>
              <a:t>Screen shot of the project</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12</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285461" y="2584174"/>
            <a:ext cx="9919252" cy="400110"/>
          </a:xfrm>
          <a:prstGeom prst="rect">
            <a:avLst/>
          </a:prstGeom>
          <a:noFill/>
        </p:spPr>
        <p:txBody>
          <a:bodyPr wrap="square" lIns="91440" tIns="45720" rIns="91440" bIns="45720" rtlCol="0" anchor="t">
            <a:spAutoFit/>
          </a:bodyPr>
          <a:lstStyle/>
          <a:p>
            <a:endParaRPr lang="en-US" sz="2000">
              <a:latin typeface="Aptos" panose="020B0004020202020204" pitchFamily="34" charset="0"/>
            </a:endParaRPr>
          </a:p>
        </p:txBody>
      </p:sp>
      <p:pic>
        <p:nvPicPr>
          <p:cNvPr id="5" name="Picture 4" descr="A screenshot of a computer program&#10;&#10;Description automatically generated">
            <a:extLst>
              <a:ext uri="{FF2B5EF4-FFF2-40B4-BE49-F238E27FC236}">
                <a16:creationId xmlns:a16="http://schemas.microsoft.com/office/drawing/2014/main" id="{A326E199-E756-10AB-E095-4375930BE2CF}"/>
              </a:ext>
            </a:extLst>
          </p:cNvPr>
          <p:cNvPicPr>
            <a:picLocks noChangeAspect="1"/>
          </p:cNvPicPr>
          <p:nvPr/>
        </p:nvPicPr>
        <p:blipFill>
          <a:blip r:embed="rId2"/>
          <a:stretch>
            <a:fillRect/>
          </a:stretch>
        </p:blipFill>
        <p:spPr>
          <a:xfrm>
            <a:off x="936171" y="2231091"/>
            <a:ext cx="10309411" cy="3619500"/>
          </a:xfrm>
          <a:prstGeom prst="rect">
            <a:avLst/>
          </a:prstGeom>
        </p:spPr>
      </p:pic>
    </p:spTree>
    <p:extLst>
      <p:ext uri="{BB962C8B-B14F-4D97-AF65-F5344CB8AC3E}">
        <p14:creationId xmlns:p14="http://schemas.microsoft.com/office/powerpoint/2010/main" val="966573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1018694"/>
            <a:ext cx="5827644" cy="1333566"/>
          </a:xfrm>
        </p:spPr>
        <p:txBody>
          <a:bodyPr/>
          <a:lstStyle/>
          <a:p>
            <a:r>
              <a:rPr lang="en-US" sz="3600">
                <a:latin typeface="Copperplate Gothic Bold" panose="020E0705020206020404" pitchFamily="34" charset="0"/>
              </a:rPr>
              <a:t>Screen shot of the project</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13</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285461" y="2584174"/>
            <a:ext cx="9919252" cy="400110"/>
          </a:xfrm>
          <a:prstGeom prst="rect">
            <a:avLst/>
          </a:prstGeom>
          <a:noFill/>
        </p:spPr>
        <p:txBody>
          <a:bodyPr wrap="square" lIns="91440" tIns="45720" rIns="91440" bIns="45720" rtlCol="0" anchor="t">
            <a:spAutoFit/>
          </a:bodyPr>
          <a:lstStyle/>
          <a:p>
            <a:endParaRPr lang="en-US" sz="2000">
              <a:latin typeface="Aptos" panose="020B0004020202020204" pitchFamily="34" charset="0"/>
            </a:endParaRPr>
          </a:p>
        </p:txBody>
      </p:sp>
      <p:pic>
        <p:nvPicPr>
          <p:cNvPr id="5" name="Picture 4">
            <a:extLst>
              <a:ext uri="{FF2B5EF4-FFF2-40B4-BE49-F238E27FC236}">
                <a16:creationId xmlns:a16="http://schemas.microsoft.com/office/drawing/2014/main" id="{EDA55B95-ADF0-214F-8699-BA06FDA70C81}"/>
              </a:ext>
            </a:extLst>
          </p:cNvPr>
          <p:cNvPicPr>
            <a:picLocks noChangeAspect="1"/>
          </p:cNvPicPr>
          <p:nvPr/>
        </p:nvPicPr>
        <p:blipFill rotWithShape="1">
          <a:blip r:embed="rId2"/>
          <a:srcRect t="7378" r="1268" b="6975"/>
          <a:stretch/>
        </p:blipFill>
        <p:spPr>
          <a:xfrm>
            <a:off x="1913497" y="2009467"/>
            <a:ext cx="8993042" cy="4102409"/>
          </a:xfrm>
          <a:prstGeom prst="rect">
            <a:avLst/>
          </a:prstGeom>
        </p:spPr>
      </p:pic>
    </p:spTree>
    <p:extLst>
      <p:ext uri="{BB962C8B-B14F-4D97-AF65-F5344CB8AC3E}">
        <p14:creationId xmlns:p14="http://schemas.microsoft.com/office/powerpoint/2010/main" val="3721311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1018694"/>
            <a:ext cx="5827644" cy="1333566"/>
          </a:xfrm>
        </p:spPr>
        <p:txBody>
          <a:bodyPr/>
          <a:lstStyle/>
          <a:p>
            <a:r>
              <a:rPr lang="en-US" sz="3600">
                <a:latin typeface="Copperplate Gothic Bold" panose="020E0705020206020404" pitchFamily="34" charset="0"/>
              </a:rPr>
              <a:t>Screen shot of the project</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14</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285461" y="2584174"/>
            <a:ext cx="9919252" cy="400110"/>
          </a:xfrm>
          <a:prstGeom prst="rect">
            <a:avLst/>
          </a:prstGeom>
          <a:noFill/>
        </p:spPr>
        <p:txBody>
          <a:bodyPr wrap="square" lIns="91440" tIns="45720" rIns="91440" bIns="45720" rtlCol="0" anchor="t">
            <a:spAutoFit/>
          </a:bodyPr>
          <a:lstStyle/>
          <a:p>
            <a:endParaRPr lang="en-US" sz="2000">
              <a:latin typeface="Aptos" panose="020B0004020202020204" pitchFamily="34" charset="0"/>
            </a:endParaRPr>
          </a:p>
        </p:txBody>
      </p:sp>
      <p:pic>
        <p:nvPicPr>
          <p:cNvPr id="5" name="Picture 4">
            <a:extLst>
              <a:ext uri="{FF2B5EF4-FFF2-40B4-BE49-F238E27FC236}">
                <a16:creationId xmlns:a16="http://schemas.microsoft.com/office/drawing/2014/main" id="{B0C33DA8-5450-6194-354E-DBC2782C903B}"/>
              </a:ext>
            </a:extLst>
          </p:cNvPr>
          <p:cNvPicPr>
            <a:picLocks noChangeAspect="1"/>
          </p:cNvPicPr>
          <p:nvPr/>
        </p:nvPicPr>
        <p:blipFill rotWithShape="1">
          <a:blip r:embed="rId2"/>
          <a:srcRect t="6922" r="1526" b="6870"/>
          <a:stretch/>
        </p:blipFill>
        <p:spPr>
          <a:xfrm>
            <a:off x="2003303" y="1980958"/>
            <a:ext cx="9147259" cy="4130918"/>
          </a:xfrm>
          <a:prstGeom prst="rect">
            <a:avLst/>
          </a:prstGeom>
        </p:spPr>
      </p:pic>
    </p:spTree>
    <p:extLst>
      <p:ext uri="{BB962C8B-B14F-4D97-AF65-F5344CB8AC3E}">
        <p14:creationId xmlns:p14="http://schemas.microsoft.com/office/powerpoint/2010/main" val="1624526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29138" y="1450663"/>
            <a:ext cx="5827644" cy="1333566"/>
          </a:xfrm>
        </p:spPr>
        <p:txBody>
          <a:bodyPr/>
          <a:lstStyle/>
          <a:p>
            <a:r>
              <a:rPr lang="en-US" sz="3600">
                <a:latin typeface="Copperplate Gothic Bold" panose="020E0705020206020404" pitchFamily="34" charset="0"/>
              </a:rPr>
              <a:t>References</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15</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285461" y="2584174"/>
            <a:ext cx="9919252" cy="2123658"/>
          </a:xfrm>
          <a:prstGeom prst="rect">
            <a:avLst/>
          </a:prstGeom>
          <a:noFill/>
        </p:spPr>
        <p:txBody>
          <a:bodyPr wrap="square" rtlCol="0">
            <a:spAutoFit/>
          </a:bodyPr>
          <a:lstStyle/>
          <a:p>
            <a:pPr marL="342900" indent="-342900">
              <a:buFont typeface="Arial" panose="020B0604020202020204" pitchFamily="34" charset="0"/>
              <a:buChar char="•"/>
            </a:pPr>
            <a:r>
              <a:rPr lang="en-US" sz="2800">
                <a:latin typeface="Aptos" panose="020B0004020202020204" pitchFamily="34" charset="0"/>
                <a:hlinkClick r:id="rId2"/>
              </a:rPr>
              <a:t>https://dev.mysql.com</a:t>
            </a:r>
            <a:endParaRPr lang="en-US" sz="2800">
              <a:latin typeface="Aptos" panose="020B0004020202020204" pitchFamily="34" charset="0"/>
            </a:endParaRPr>
          </a:p>
          <a:p>
            <a:pPr marL="342900" indent="-342900">
              <a:buFont typeface="Arial" panose="020B0604020202020204" pitchFamily="34" charset="0"/>
              <a:buChar char="•"/>
            </a:pPr>
            <a:r>
              <a:rPr lang="en-US" sz="2800">
                <a:latin typeface="Aptos" panose="020B0004020202020204" pitchFamily="34" charset="0"/>
                <a:hlinkClick r:id="rId3"/>
              </a:rPr>
              <a:t>https://www.geeksforgeeks.org</a:t>
            </a:r>
            <a:endParaRPr lang="en-US" sz="2800">
              <a:latin typeface="Aptos" panose="020B0004020202020204" pitchFamily="34" charset="0"/>
            </a:endParaRPr>
          </a:p>
          <a:p>
            <a:pPr marL="342900" indent="-342900">
              <a:buFont typeface="Arial" panose="020B0604020202020204" pitchFamily="34" charset="0"/>
              <a:buChar char="•"/>
            </a:pPr>
            <a:r>
              <a:rPr lang="en-US" sz="2800">
                <a:latin typeface="Aptos" panose="020B0004020202020204" pitchFamily="34" charset="0"/>
                <a:hlinkClick r:id="rId4"/>
              </a:rPr>
              <a:t>https://en.wikipedia.org</a:t>
            </a:r>
            <a:endParaRPr lang="en-US" sz="2800">
              <a:latin typeface="Aptos" panose="020B0004020202020204" pitchFamily="34" charset="0"/>
            </a:endParaRPr>
          </a:p>
          <a:p>
            <a:pPr marL="342900" indent="-342900">
              <a:buFont typeface="Arial" panose="020B0604020202020204" pitchFamily="34" charset="0"/>
              <a:buChar char="•"/>
            </a:pPr>
            <a:r>
              <a:rPr lang="en-US" sz="2800">
                <a:latin typeface="Aptos" panose="020B0004020202020204" pitchFamily="34" charset="0"/>
                <a:hlinkClick r:id="rId5"/>
              </a:rPr>
              <a:t>https://ieeexplore.ieee.org</a:t>
            </a:r>
            <a:endParaRPr lang="en-US" sz="2800">
              <a:latin typeface="Aptos" panose="020B0004020202020204" pitchFamily="34" charset="0"/>
            </a:endParaRPr>
          </a:p>
          <a:p>
            <a:pPr marL="342900" indent="-342900">
              <a:buFont typeface="Arial" panose="020B0604020202020204" pitchFamily="34" charset="0"/>
              <a:buChar char="•"/>
            </a:pPr>
            <a:endParaRPr lang="en-US" sz="2000">
              <a:latin typeface="Aptos" panose="020B0004020202020204" pitchFamily="34" charset="0"/>
            </a:endParaRPr>
          </a:p>
        </p:txBody>
      </p:sp>
    </p:spTree>
    <p:extLst>
      <p:ext uri="{BB962C8B-B14F-4D97-AF65-F5344CB8AC3E}">
        <p14:creationId xmlns:p14="http://schemas.microsoft.com/office/powerpoint/2010/main" val="285256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3922074" y="3119276"/>
            <a:ext cx="5827644" cy="1333566"/>
          </a:xfrm>
        </p:spPr>
        <p:txBody>
          <a:bodyPr/>
          <a:lstStyle/>
          <a:p>
            <a:r>
              <a:rPr lang="en-US" sz="3600">
                <a:latin typeface="Copperplate Gothic Bold" panose="020E0705020206020404" pitchFamily="34" charset="0"/>
              </a:rPr>
              <a:t>Thank YOU</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16</a:t>
            </a:fld>
            <a:endParaRPr lang="en-US"/>
          </a:p>
        </p:txBody>
      </p:sp>
    </p:spTree>
    <p:extLst>
      <p:ext uri="{BB962C8B-B14F-4D97-AF65-F5344CB8AC3E}">
        <p14:creationId xmlns:p14="http://schemas.microsoft.com/office/powerpoint/2010/main" val="1718020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95400" y="1045199"/>
            <a:ext cx="3886200" cy="548640"/>
          </a:xfrm>
        </p:spPr>
        <p:txBody>
          <a:bodyPr/>
          <a:lstStyle/>
          <a:p>
            <a:r>
              <a:rPr lang="en-US" sz="3600">
                <a:latin typeface="Copperplate Gothic Bold" panose="020E0705020206020404" pitchFamily="34" charset="0"/>
              </a:rPr>
              <a:t>Table of contents</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020417" y="2133600"/>
            <a:ext cx="4611757" cy="4605130"/>
          </a:xfrm>
        </p:spPr>
        <p:txBody>
          <a:bodyPr/>
          <a:lstStyle/>
          <a:p>
            <a:pPr marL="285750" indent="-285750">
              <a:buFont typeface="Arial" panose="020B0604020202020204" pitchFamily="34" charset="0"/>
              <a:buChar char="•"/>
            </a:pPr>
            <a:r>
              <a:rPr lang="en-US" sz="1800">
                <a:latin typeface="Copperplate Gothic Light" panose="020E0507020206020404" pitchFamily="34" charset="0"/>
              </a:rPr>
              <a:t>Abstract</a:t>
            </a:r>
          </a:p>
          <a:p>
            <a:pPr marL="285750" indent="-285750">
              <a:buFont typeface="Arial" panose="020B0604020202020204" pitchFamily="34" charset="0"/>
              <a:buChar char="•"/>
            </a:pPr>
            <a:r>
              <a:rPr lang="en-US" sz="1800">
                <a:latin typeface="Copperplate Gothic Light" panose="020E0507020206020404" pitchFamily="34" charset="0"/>
              </a:rPr>
              <a:t>introduction</a:t>
            </a:r>
          </a:p>
          <a:p>
            <a:pPr marL="285750" indent="-285750">
              <a:buFont typeface="Arial" panose="020B0604020202020204" pitchFamily="34" charset="0"/>
              <a:buChar char="•"/>
            </a:pPr>
            <a:r>
              <a:rPr lang="en-US" sz="1800">
                <a:latin typeface="Copperplate Gothic Light" panose="020E0507020206020404" pitchFamily="34" charset="0"/>
              </a:rPr>
              <a:t>Literature Survey</a:t>
            </a:r>
          </a:p>
          <a:p>
            <a:pPr marL="285750" indent="-285750">
              <a:buFont typeface="Arial" panose="020B0604020202020204" pitchFamily="34" charset="0"/>
              <a:buChar char="•"/>
            </a:pPr>
            <a:r>
              <a:rPr lang="en-US" sz="1800">
                <a:latin typeface="Copperplate Gothic Light" panose="020E0507020206020404" pitchFamily="34" charset="0"/>
              </a:rPr>
              <a:t>Inference from the survey</a:t>
            </a:r>
          </a:p>
          <a:p>
            <a:pPr marL="285750" indent="-285750">
              <a:buFont typeface="Arial" panose="020B0604020202020204" pitchFamily="34" charset="0"/>
              <a:buChar char="•"/>
            </a:pPr>
            <a:r>
              <a:rPr lang="en-US" sz="1800">
                <a:latin typeface="Copperplate Gothic Light" panose="020E0507020206020404" pitchFamily="34" charset="0"/>
              </a:rPr>
              <a:t>Objective of the Project</a:t>
            </a:r>
          </a:p>
          <a:p>
            <a:pPr marL="285750" indent="-285750">
              <a:buFont typeface="Arial" panose="020B0604020202020204" pitchFamily="34" charset="0"/>
              <a:buChar char="•"/>
            </a:pPr>
            <a:r>
              <a:rPr lang="en-US" sz="1800">
                <a:latin typeface="Copperplate Gothic Light" panose="020E0507020206020404" pitchFamily="34" charset="0"/>
              </a:rPr>
              <a:t>Architecture diagram</a:t>
            </a:r>
          </a:p>
          <a:p>
            <a:endParaRPr lang="en-US"/>
          </a:p>
        </p:txBody>
      </p:sp>
      <p:sp>
        <p:nvSpPr>
          <p:cNvPr id="9" name="TextBox 8">
            <a:extLst>
              <a:ext uri="{FF2B5EF4-FFF2-40B4-BE49-F238E27FC236}">
                <a16:creationId xmlns:a16="http://schemas.microsoft.com/office/drawing/2014/main" id="{E22EE2AB-6D12-70B4-30DC-F7650CE1C275}"/>
              </a:ext>
            </a:extLst>
          </p:cNvPr>
          <p:cNvSpPr txBox="1"/>
          <p:nvPr/>
        </p:nvSpPr>
        <p:spPr>
          <a:xfrm>
            <a:off x="5774767" y="2067340"/>
            <a:ext cx="5903843" cy="3416320"/>
          </a:xfrm>
          <a:prstGeom prst="rect">
            <a:avLst/>
          </a:prstGeom>
          <a:noFill/>
        </p:spPr>
        <p:txBody>
          <a:bodyPr wrap="square" rtlCol="0">
            <a:spAutoFit/>
          </a:bodyPr>
          <a:lstStyle/>
          <a:p>
            <a:pPr marL="285750" indent="-285750">
              <a:buFont typeface="Arial" panose="020B0604020202020204" pitchFamily="34" charset="0"/>
              <a:buChar char="•"/>
            </a:pPr>
            <a:r>
              <a:rPr lang="en-US" sz="1800">
                <a:latin typeface="Copperplate Gothic Light" panose="020E0507020206020404" pitchFamily="34" charset="0"/>
              </a:rPr>
              <a:t>Modules Description</a:t>
            </a:r>
          </a:p>
          <a:p>
            <a:pPr marL="285750" indent="-285750">
              <a:buFont typeface="Arial" panose="020B0604020202020204" pitchFamily="34" charset="0"/>
              <a:buChar char="•"/>
            </a:pPr>
            <a:endParaRPr lang="en-US">
              <a:latin typeface="Copperplate Gothic Light" panose="020E0507020206020404" pitchFamily="34" charset="0"/>
            </a:endParaRPr>
          </a:p>
          <a:p>
            <a:pPr marL="285750" indent="-285750">
              <a:buFont typeface="Arial" panose="020B0604020202020204" pitchFamily="34" charset="0"/>
              <a:buChar char="•"/>
            </a:pPr>
            <a:r>
              <a:rPr lang="en-US" sz="1800">
                <a:latin typeface="Copperplate Gothic Light" panose="020E0507020206020404" pitchFamily="34" charset="0"/>
              </a:rPr>
              <a:t>Equations, derivation and Algorithms used</a:t>
            </a:r>
          </a:p>
          <a:p>
            <a:pPr marL="285750" indent="-285750">
              <a:buFont typeface="Arial" panose="020B0604020202020204" pitchFamily="34" charset="0"/>
              <a:buChar char="•"/>
            </a:pPr>
            <a:endParaRPr lang="en-US">
              <a:latin typeface="Copperplate Gothic Light" panose="020E0507020206020404" pitchFamily="34" charset="0"/>
            </a:endParaRPr>
          </a:p>
          <a:p>
            <a:pPr marL="285750" indent="-285750">
              <a:buFont typeface="Arial" panose="020B0604020202020204" pitchFamily="34" charset="0"/>
              <a:buChar char="•"/>
            </a:pPr>
            <a:r>
              <a:rPr lang="en-US" sz="1800">
                <a:latin typeface="Copperplate Gothic Light" panose="020E0507020206020404" pitchFamily="34" charset="0"/>
              </a:rPr>
              <a:t>Screen shot of the project</a:t>
            </a:r>
          </a:p>
          <a:p>
            <a:pPr marL="285750" indent="-285750">
              <a:buFont typeface="Arial" panose="020B0604020202020204" pitchFamily="34" charset="0"/>
              <a:buChar char="•"/>
            </a:pPr>
            <a:endParaRPr lang="en-US">
              <a:latin typeface="Copperplate Gothic Light" panose="020E0507020206020404" pitchFamily="34" charset="0"/>
            </a:endParaRPr>
          </a:p>
          <a:p>
            <a:pPr marL="285750" indent="-285750">
              <a:buFont typeface="Arial" panose="020B0604020202020204" pitchFamily="34" charset="0"/>
              <a:buChar char="•"/>
            </a:pPr>
            <a:r>
              <a:rPr lang="en-US" sz="1800">
                <a:latin typeface="Copperplate Gothic Light" panose="020E0507020206020404" pitchFamily="34" charset="0"/>
              </a:rPr>
              <a:t>Results and Discussions</a:t>
            </a:r>
          </a:p>
          <a:p>
            <a:pPr marL="285750" indent="-285750">
              <a:buFont typeface="Arial" panose="020B0604020202020204" pitchFamily="34" charset="0"/>
              <a:buChar char="•"/>
            </a:pPr>
            <a:endParaRPr lang="en-US">
              <a:latin typeface="Copperplate Gothic Light" panose="020E0507020206020404" pitchFamily="34" charset="0"/>
            </a:endParaRPr>
          </a:p>
          <a:p>
            <a:pPr marL="285750" indent="-285750">
              <a:buFont typeface="Arial" panose="020B0604020202020204" pitchFamily="34" charset="0"/>
              <a:buChar char="•"/>
            </a:pPr>
            <a:r>
              <a:rPr lang="en-US" sz="1800">
                <a:latin typeface="Copperplate Gothic Light" panose="020E0507020206020404" pitchFamily="34" charset="0"/>
              </a:rPr>
              <a:t>References</a:t>
            </a:r>
          </a:p>
          <a:p>
            <a:pPr marL="285750" indent="-285750">
              <a:buFont typeface="Arial" panose="020B0604020202020204" pitchFamily="34" charset="0"/>
              <a:buChar char="•"/>
            </a:pPr>
            <a:endParaRPr lang="en-US">
              <a:latin typeface="Copperplate Gothic Light" panose="020E0507020206020404" pitchFamily="34" charset="0"/>
            </a:endParaRPr>
          </a:p>
          <a:p>
            <a:pPr marL="285750" indent="-285750">
              <a:buFont typeface="Arial" panose="020B0604020202020204" pitchFamily="34" charset="0"/>
              <a:buChar char="•"/>
            </a:pPr>
            <a:r>
              <a:rPr lang="en-US" sz="1800">
                <a:latin typeface="Copperplate Gothic Light" panose="020E0507020206020404" pitchFamily="34" charset="0"/>
              </a:rPr>
              <a:t>Publication details</a:t>
            </a:r>
          </a:p>
          <a:p>
            <a:endParaRPr lang="en-US"/>
          </a:p>
        </p:txBody>
      </p:sp>
    </p:spTree>
    <p:extLst>
      <p:ext uri="{BB962C8B-B14F-4D97-AF65-F5344CB8AC3E}">
        <p14:creationId xmlns:p14="http://schemas.microsoft.com/office/powerpoint/2010/main" val="291086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1018694"/>
            <a:ext cx="5827644" cy="1333566"/>
          </a:xfrm>
        </p:spPr>
        <p:txBody>
          <a:bodyPr/>
          <a:lstStyle/>
          <a:p>
            <a:r>
              <a:rPr lang="en-US" sz="3600">
                <a:latin typeface="Copperplate Gothic Bold" panose="020E0705020206020404" pitchFamily="34" charset="0"/>
              </a:rPr>
              <a:t>ABSTRACT</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3</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202634" y="2242147"/>
            <a:ext cx="9919252" cy="4247317"/>
          </a:xfrm>
          <a:prstGeom prst="rect">
            <a:avLst/>
          </a:prstGeom>
          <a:noFill/>
        </p:spPr>
        <p:txBody>
          <a:bodyPr wrap="square" lIns="91440" tIns="45720" rIns="91440" bIns="45720" rtlCol="0" anchor="t">
            <a:spAutoFit/>
          </a:bodyPr>
          <a:lstStyle/>
          <a:p>
            <a:r>
              <a:rPr lang="en-US">
                <a:latin typeface="Aptos" panose="020B0004020202020204" pitchFamily="34" charset="0"/>
              </a:rPr>
              <a:t>Price comparison sites are designed to compare the price of goods and services from a range of providers, which will help consumers in making decision to choose products that will save their money through online. Considering the customers’ busy lifestyle especially those who are living in the city area, most of the consumers prefer to buy their needs through the internet because it save their time.</a:t>
            </a:r>
          </a:p>
          <a:p>
            <a:endParaRPr lang="en-US">
              <a:latin typeface="Aptos" panose="020B0004020202020204" pitchFamily="34" charset="0"/>
            </a:endParaRPr>
          </a:p>
          <a:p>
            <a:r>
              <a:rPr lang="en-US">
                <a:latin typeface="Aptos" panose="020B0004020202020204" pitchFamily="34" charset="0"/>
              </a:rPr>
              <a:t>They can just check it from the price comparison website itself and decide where they should buy the products they </a:t>
            </a:r>
            <a:r>
              <a:rPr lang="en-US" err="1">
                <a:latin typeface="Aptos" panose="020B0004020202020204" pitchFamily="34" charset="0"/>
              </a:rPr>
              <a:t>need.The</a:t>
            </a:r>
            <a:r>
              <a:rPr lang="en-US">
                <a:latin typeface="Aptos" panose="020B0004020202020204" pitchFamily="34" charset="0"/>
              </a:rPr>
              <a:t> best deals will be clearly highlighted. Even though not all consumers are buying online, but it is one of the ways to help consumers increase their price awareness.</a:t>
            </a:r>
          </a:p>
          <a:p>
            <a:endParaRPr lang="en-US">
              <a:latin typeface="Aptos" panose="020B0004020202020204" pitchFamily="34" charset="0"/>
            </a:endParaRPr>
          </a:p>
          <a:p>
            <a:r>
              <a:rPr lang="en-US">
                <a:latin typeface="Aptos" panose="020B0004020202020204" pitchFamily="34" charset="0"/>
              </a:rPr>
              <a:t>Thus it is an advantage for the consumers who are always aware about the current price of a certain product so that they are not cheated by the big words advertised by the shops. Thus, with this website, the chances are open for the interested groceries shop owners to advertise their products in the website. They just need to provide the price information regularly and the admin of the website will do the rest.</a:t>
            </a:r>
            <a:endParaRPr lang="en-US">
              <a:solidFill>
                <a:srgbClr val="333333"/>
              </a:solidFill>
              <a:latin typeface="Aptos" panose="020B0004020202020204" pitchFamily="34" charset="0"/>
            </a:endParaRPr>
          </a:p>
        </p:txBody>
      </p:sp>
    </p:spTree>
    <p:extLst>
      <p:ext uri="{BB962C8B-B14F-4D97-AF65-F5344CB8AC3E}">
        <p14:creationId xmlns:p14="http://schemas.microsoft.com/office/powerpoint/2010/main" val="2877516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1018694"/>
            <a:ext cx="5827644" cy="1333566"/>
          </a:xfrm>
        </p:spPr>
        <p:txBody>
          <a:bodyPr/>
          <a:lstStyle/>
          <a:p>
            <a:r>
              <a:rPr lang="en-US" sz="3600">
                <a:latin typeface="Copperplate Gothic Bold" panose="020E0705020206020404" pitchFamily="34" charset="0"/>
              </a:rPr>
              <a:t>Introduction</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4</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285461" y="2584174"/>
            <a:ext cx="9919252" cy="3693319"/>
          </a:xfrm>
          <a:prstGeom prst="rect">
            <a:avLst/>
          </a:prstGeom>
          <a:noFill/>
        </p:spPr>
        <p:txBody>
          <a:bodyPr wrap="square" lIns="91440" tIns="45720" rIns="91440" bIns="45720" rtlCol="0" anchor="t">
            <a:spAutoFit/>
          </a:bodyPr>
          <a:lstStyle/>
          <a:p>
            <a:r>
              <a:rPr lang="en-US">
                <a:solidFill>
                  <a:srgbClr val="333333"/>
                </a:solidFill>
                <a:latin typeface="Aptos" panose="020B0004020202020204" pitchFamily="34" charset="0"/>
              </a:rPr>
              <a:t>Nowadays, every online user looks for the best deals before buying their desired product. One of the main factors that lead to the purchase of a product is the price or cost of the product. Buyers tend to compare prices before buying a product. But since it is not that easy to search for the product on every price website, indeed there must be a solution to automate this whole process .</a:t>
            </a:r>
          </a:p>
          <a:p>
            <a:endParaRPr lang="en-US">
              <a:latin typeface="Aptos" panose="020B0004020202020204" pitchFamily="34" charset="0"/>
            </a:endParaRPr>
          </a:p>
          <a:p>
            <a:r>
              <a:rPr lang="en-US">
                <a:solidFill>
                  <a:srgbClr val="333333"/>
                </a:solidFill>
                <a:latin typeface="Aptos" panose="020B0004020202020204" pitchFamily="34" charset="0"/>
              </a:rPr>
              <a:t>A web scraper is an automated program that retrieves information from various websites. This increases web traffic by up to 55% because of security issues. Price scraping or price comparison is a method that compares the prices of a product from different websites . If we use the normal technique for price comparison of 21% of ecommerce traffic then we came to implement some techniques. This website dynamically there no cost adjustment issues this model achieves an overall accuracy of 78% for price comparison we have used 100 categories from Amazon and Flipkart we have obtained a precision of 96%.</a:t>
            </a:r>
            <a:endParaRPr lang="en-US">
              <a:latin typeface="Aptos" panose="020B0004020202020204" pitchFamily="34" charset="0"/>
            </a:endParaRPr>
          </a:p>
          <a:p>
            <a:endParaRPr lang="en-US">
              <a:latin typeface="Aptos" panose="020B0004020202020204" pitchFamily="34" charset="0"/>
            </a:endParaRPr>
          </a:p>
        </p:txBody>
      </p:sp>
    </p:spTree>
    <p:extLst>
      <p:ext uri="{BB962C8B-B14F-4D97-AF65-F5344CB8AC3E}">
        <p14:creationId xmlns:p14="http://schemas.microsoft.com/office/powerpoint/2010/main" val="185876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1018694"/>
            <a:ext cx="5827644" cy="1333566"/>
          </a:xfrm>
        </p:spPr>
        <p:txBody>
          <a:bodyPr/>
          <a:lstStyle/>
          <a:p>
            <a:r>
              <a:rPr lang="en-US" sz="3600">
                <a:latin typeface="Copperplate Gothic Bold" panose="020E0705020206020404" pitchFamily="34" charset="0"/>
              </a:rPr>
              <a:t>Introduction</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5</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202634" y="2067643"/>
            <a:ext cx="9919252" cy="4278094"/>
          </a:xfrm>
          <a:prstGeom prst="rect">
            <a:avLst/>
          </a:prstGeom>
          <a:noFill/>
        </p:spPr>
        <p:txBody>
          <a:bodyPr wrap="square" lIns="91440" tIns="45720" rIns="91440" bIns="45720" rtlCol="0" anchor="t">
            <a:spAutoFit/>
          </a:bodyPr>
          <a:lstStyle/>
          <a:p>
            <a:r>
              <a:rPr lang="en-US" sz="1600">
                <a:solidFill>
                  <a:srgbClr val="333333"/>
                </a:solidFill>
                <a:latin typeface="Aptos"/>
              </a:rPr>
              <a:t>This website helps to compare the prices from different E-commerce websites. This website is very useful for online shoppers who shop frequently, to check the prices of various online stores in one place . This system gives you the prices of products from various sellers to show you where to buy the product for an affordable price. Once the prices from the websites are loaded, they will be displayed on the website in the form of a price comparison.</a:t>
            </a:r>
          </a:p>
          <a:p>
            <a:r>
              <a:rPr lang="en-US" sz="1600">
                <a:solidFill>
                  <a:srgbClr val="333333"/>
                </a:solidFill>
                <a:latin typeface="Aptos"/>
              </a:rPr>
              <a:t>E-commerce applications have different parts, for example, a database server, a web application server, and the PGI for transactions online. The internet has changed the way many people and organizations think and work .</a:t>
            </a:r>
          </a:p>
          <a:p>
            <a:endParaRPr lang="en-US" sz="1600">
              <a:solidFill>
                <a:srgbClr val="333333"/>
              </a:solidFill>
              <a:latin typeface="Aptos" panose="020B0004020202020204" pitchFamily="34" charset="0"/>
            </a:endParaRPr>
          </a:p>
          <a:p>
            <a:r>
              <a:rPr lang="en-US" sz="1600">
                <a:solidFill>
                  <a:srgbClr val="333333"/>
                </a:solidFill>
                <a:latin typeface="Aptos"/>
              </a:rPr>
              <a:t>For this review, a shrewd item search framework was fostered that empowers PCSs to help amateur customers explicitly by obliging client-characterized cost ranges. In this, a “beginner customer” is characterized as a web-based customer who is keen on a specific item classification and wishes to make a buy inside an estimated financial plan, but who is experiencing issues choosing a particular item attributable to an absence of earlier information on the objective item class.</a:t>
            </a:r>
          </a:p>
          <a:p>
            <a:r>
              <a:rPr lang="en-US" sz="1600">
                <a:solidFill>
                  <a:srgbClr val="333333"/>
                </a:solidFill>
                <a:latin typeface="Aptos"/>
              </a:rPr>
              <a:t>Automated e-commerce creates new economic values by making business processes easier and also by opening possibilities for market interactions. These technologies provide e-commerce sellers with unprecedented opportunities to price discriminate. We show that this can be good for consumers and that the focus of regulations should not be on disallowing such practices .</a:t>
            </a:r>
            <a:endParaRPr lang="en-US" sz="1600">
              <a:solidFill>
                <a:srgbClr val="006699"/>
              </a:solidFill>
              <a:latin typeface="Aptos"/>
            </a:endParaRPr>
          </a:p>
        </p:txBody>
      </p:sp>
    </p:spTree>
    <p:extLst>
      <p:ext uri="{BB962C8B-B14F-4D97-AF65-F5344CB8AC3E}">
        <p14:creationId xmlns:p14="http://schemas.microsoft.com/office/powerpoint/2010/main" val="246711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1018694"/>
            <a:ext cx="5827644" cy="1333566"/>
          </a:xfrm>
        </p:spPr>
        <p:txBody>
          <a:bodyPr/>
          <a:lstStyle/>
          <a:p>
            <a:r>
              <a:rPr lang="en-US" sz="3600">
                <a:latin typeface="Copperplate Gothic Bold" panose="020E0705020206020404" pitchFamily="34" charset="0"/>
              </a:rPr>
              <a:t>Objective of the Project</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6</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285461" y="2584174"/>
            <a:ext cx="9919252" cy="1323439"/>
          </a:xfrm>
          <a:prstGeom prst="rect">
            <a:avLst/>
          </a:prstGeom>
          <a:noFill/>
        </p:spPr>
        <p:txBody>
          <a:bodyPr wrap="square" rtlCol="0">
            <a:spAutoFit/>
          </a:bodyPr>
          <a:lstStyle/>
          <a:p>
            <a:r>
              <a:rPr lang="en-US" sz="2000">
                <a:latin typeface="Aptos" panose="020B0004020202020204" pitchFamily="34" charset="0"/>
              </a:rPr>
              <a:t>The Objective of the Price Comparison Website Project is to Create an open source software to avoid advertisement , fake and scam websites  and get the "best real time price" for genuine and good quality products from a website.</a:t>
            </a:r>
          </a:p>
          <a:p>
            <a:r>
              <a:rPr lang="en-US" sz="2000">
                <a:latin typeface="Aptos" panose="020B0004020202020204" pitchFamily="34" charset="0"/>
              </a:rPr>
              <a:t> </a:t>
            </a:r>
          </a:p>
        </p:txBody>
      </p:sp>
    </p:spTree>
    <p:extLst>
      <p:ext uri="{BB962C8B-B14F-4D97-AF65-F5344CB8AC3E}">
        <p14:creationId xmlns:p14="http://schemas.microsoft.com/office/powerpoint/2010/main" val="29906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838199"/>
            <a:ext cx="5827644" cy="1333566"/>
          </a:xfrm>
        </p:spPr>
        <p:txBody>
          <a:bodyPr/>
          <a:lstStyle/>
          <a:p>
            <a:r>
              <a:rPr lang="en-US" sz="3600">
                <a:latin typeface="Copperplate Gothic Bold" panose="020E0705020206020404" pitchFamily="34" charset="0"/>
              </a:rPr>
              <a:t>Architecture diagram</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7</a:t>
            </a:fld>
            <a:endParaRPr lang="en-US"/>
          </a:p>
        </p:txBody>
      </p:sp>
      <p:pic>
        <p:nvPicPr>
          <p:cNvPr id="1026" name="Picture 2" descr="How Web Apps Work - Web Application Architecture Simplified | Reinvently">
            <a:extLst>
              <a:ext uri="{FF2B5EF4-FFF2-40B4-BE49-F238E27FC236}">
                <a16:creationId xmlns:a16="http://schemas.microsoft.com/office/drawing/2014/main" id="{C95E5BF1-0FB3-EA29-3187-6BAEA80E3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010" y="1504982"/>
            <a:ext cx="7626627" cy="4537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14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1018694"/>
            <a:ext cx="5827644" cy="1333566"/>
          </a:xfrm>
        </p:spPr>
        <p:txBody>
          <a:bodyPr/>
          <a:lstStyle/>
          <a:p>
            <a:r>
              <a:rPr lang="en-US" sz="3600">
                <a:latin typeface="Copperplate Gothic Bold" panose="020E0705020206020404" pitchFamily="34" charset="0"/>
              </a:rPr>
              <a:t>Modules Description</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8</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136374" y="2095563"/>
            <a:ext cx="9919252" cy="5262979"/>
          </a:xfrm>
          <a:prstGeom prst="rect">
            <a:avLst/>
          </a:prstGeom>
          <a:noFill/>
        </p:spPr>
        <p:txBody>
          <a:bodyPr wrap="square" rtlCol="0">
            <a:spAutoFit/>
          </a:bodyPr>
          <a:lstStyle/>
          <a:p>
            <a:pPr marL="514350" indent="-514350">
              <a:buAutoNum type="arabicPeriod"/>
            </a:pPr>
            <a:r>
              <a:rPr lang="en-US" sz="2400">
                <a:latin typeface="Copperplate Gothic Bold" panose="020E0705020206020404" pitchFamily="34" charset="0"/>
              </a:rPr>
              <a:t>Requests</a:t>
            </a:r>
          </a:p>
          <a:p>
            <a:r>
              <a:rPr lang="en-US" b="0" i="0">
                <a:effectLst/>
                <a:latin typeface="Aptos" panose="020B0004020202020204" pitchFamily="34" charset="0"/>
              </a:rPr>
              <a:t>The requests module allows you to send HTTP requests using Python. The HTTP request returns a Response Object with all the response data (content, encoding, status, </a:t>
            </a:r>
            <a:r>
              <a:rPr lang="en-US" b="0" i="0" err="1">
                <a:effectLst/>
                <a:latin typeface="Aptos" panose="020B0004020202020204" pitchFamily="34" charset="0"/>
              </a:rPr>
              <a:t>etc</a:t>
            </a:r>
            <a:r>
              <a:rPr lang="en-US" b="0" i="0">
                <a:effectLst/>
                <a:latin typeface="Aptos" panose="020B0004020202020204" pitchFamily="34" charset="0"/>
              </a:rPr>
              <a:t>).</a:t>
            </a:r>
          </a:p>
          <a:p>
            <a:endParaRPr lang="en-US" sz="2000" b="0" i="0">
              <a:effectLst/>
              <a:latin typeface="Aptos" panose="020B0004020202020204" pitchFamily="34" charset="0"/>
            </a:endParaRPr>
          </a:p>
          <a:p>
            <a:r>
              <a:rPr lang="en-US" sz="2400">
                <a:latin typeface="Copperplate Gothic Bold" panose="020E0705020206020404" pitchFamily="34" charset="0"/>
              </a:rPr>
              <a:t>2.</a:t>
            </a:r>
            <a:r>
              <a:rPr lang="en-US" sz="2400" b="0">
                <a:effectLst/>
                <a:latin typeface="Copperplate Gothic Bold" panose="020E0705020206020404" pitchFamily="34" charset="0"/>
              </a:rPr>
              <a:t> Beautiful Soup</a:t>
            </a:r>
          </a:p>
          <a:p>
            <a:r>
              <a:rPr lang="en-US" b="0" i="0">
                <a:effectLst/>
                <a:latin typeface="Aptos" panose="020B0004020202020204" pitchFamily="34" charset="0"/>
              </a:rPr>
              <a:t>Beautiful Soup is a Python package for parsing HTML and XML documents (including having malformed markup, i.e. non-closed tags, so named after tag soup). It creates a parse tree for parsed pages that can be used to extract data from HTML, which is useful for web scraping.</a:t>
            </a:r>
          </a:p>
          <a:p>
            <a:endParaRPr lang="en-US" sz="2000">
              <a:latin typeface="Aptos" panose="020B0004020202020204" pitchFamily="34" charset="0"/>
            </a:endParaRPr>
          </a:p>
          <a:p>
            <a:r>
              <a:rPr lang="en-US" sz="2400" b="0">
                <a:effectLst/>
                <a:latin typeface="Copperplate Gothic Bold" panose="020E0705020206020404" pitchFamily="34" charset="0"/>
              </a:rPr>
              <a:t>3. </a:t>
            </a:r>
            <a:r>
              <a:rPr lang="en-US" sz="2400" b="0" err="1">
                <a:effectLst/>
                <a:latin typeface="Copperplate Gothic Bold" panose="020E0705020206020404" pitchFamily="34" charset="0"/>
              </a:rPr>
              <a:t>MySql</a:t>
            </a:r>
            <a:r>
              <a:rPr lang="en-US" sz="2400" b="0">
                <a:effectLst/>
                <a:latin typeface="Copperplate Gothic Bold" panose="020E0705020206020404" pitchFamily="34" charset="0"/>
              </a:rPr>
              <a:t> Connector</a:t>
            </a:r>
          </a:p>
          <a:p>
            <a:r>
              <a:rPr lang="en-US" b="0" i="0">
                <a:effectLst/>
                <a:latin typeface="Aptos" panose="020B0004020202020204" pitchFamily="34" charset="0"/>
              </a:rPr>
              <a:t>MySQL Connector/Python enables Python programs to access MySQL databases, using an API that is compliant with the Python Database API Specification v2. 0 (PEP 249). For notes detailing the changes in each release of Connector/Python, see MySQL Connector/Python Release Notes.</a:t>
            </a:r>
            <a:endParaRPr lang="en-US" b="0">
              <a:effectLst/>
              <a:latin typeface="Aptos" panose="020B0004020202020204" pitchFamily="34" charset="0"/>
            </a:endParaRPr>
          </a:p>
          <a:p>
            <a:endParaRPr lang="en-US" sz="2800" b="0">
              <a:effectLst/>
              <a:latin typeface="Copperplate Gothic Bold" panose="020E0705020206020404" pitchFamily="34" charset="0"/>
            </a:endParaRPr>
          </a:p>
          <a:p>
            <a:endParaRPr lang="en-US" sz="2800" b="0">
              <a:effectLst/>
              <a:latin typeface="Copperplate Gothic Bold" panose="020E0705020206020404" pitchFamily="34" charset="0"/>
            </a:endParaRPr>
          </a:p>
          <a:p>
            <a:endParaRPr lang="en-US" sz="2000" b="0" i="0">
              <a:effectLst/>
              <a:latin typeface="Aptos" panose="020B0004020202020204" pitchFamily="34" charset="0"/>
            </a:endParaRPr>
          </a:p>
        </p:txBody>
      </p:sp>
    </p:spTree>
    <p:extLst>
      <p:ext uri="{BB962C8B-B14F-4D97-AF65-F5344CB8AC3E}">
        <p14:creationId xmlns:p14="http://schemas.microsoft.com/office/powerpoint/2010/main" val="371550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02634" y="1018694"/>
            <a:ext cx="5827644" cy="1333566"/>
          </a:xfrm>
        </p:spPr>
        <p:txBody>
          <a:bodyPr/>
          <a:lstStyle/>
          <a:p>
            <a:r>
              <a:rPr lang="en-US" sz="3600">
                <a:latin typeface="Copperplate Gothic Bold" panose="020E0705020206020404" pitchFamily="34" charset="0"/>
              </a:rPr>
              <a:t>Screen shot of the project</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9</a:t>
            </a:fld>
            <a:endParaRPr lang="en-US"/>
          </a:p>
        </p:txBody>
      </p:sp>
      <p:sp>
        <p:nvSpPr>
          <p:cNvPr id="9" name="TextBox 8">
            <a:extLst>
              <a:ext uri="{FF2B5EF4-FFF2-40B4-BE49-F238E27FC236}">
                <a16:creationId xmlns:a16="http://schemas.microsoft.com/office/drawing/2014/main" id="{37D9F9E8-4BB2-3AFD-F892-222BA76E51E2}"/>
              </a:ext>
            </a:extLst>
          </p:cNvPr>
          <p:cNvSpPr txBox="1"/>
          <p:nvPr/>
        </p:nvSpPr>
        <p:spPr>
          <a:xfrm>
            <a:off x="1285461" y="2584174"/>
            <a:ext cx="9919252" cy="400110"/>
          </a:xfrm>
          <a:prstGeom prst="rect">
            <a:avLst/>
          </a:prstGeom>
          <a:noFill/>
        </p:spPr>
        <p:txBody>
          <a:bodyPr wrap="square" lIns="91440" tIns="45720" rIns="91440" bIns="45720" rtlCol="0" anchor="t">
            <a:spAutoFit/>
          </a:bodyPr>
          <a:lstStyle/>
          <a:p>
            <a:endParaRPr lang="en-US" sz="2000">
              <a:latin typeface="Aptos" panose="020B00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7CBBF1C4-5245-DCF4-49EB-F3381D2ED572}"/>
              </a:ext>
            </a:extLst>
          </p:cNvPr>
          <p:cNvPicPr>
            <a:picLocks noChangeAspect="1"/>
          </p:cNvPicPr>
          <p:nvPr/>
        </p:nvPicPr>
        <p:blipFill>
          <a:blip r:embed="rId2"/>
          <a:stretch>
            <a:fillRect/>
          </a:stretch>
        </p:blipFill>
        <p:spPr>
          <a:xfrm>
            <a:off x="974912" y="2201956"/>
            <a:ext cx="10230969" cy="3619500"/>
          </a:xfrm>
          <a:prstGeom prst="rect">
            <a:avLst/>
          </a:prstGeom>
        </p:spPr>
      </p:pic>
    </p:spTree>
    <p:extLst>
      <p:ext uri="{BB962C8B-B14F-4D97-AF65-F5344CB8AC3E}">
        <p14:creationId xmlns:p14="http://schemas.microsoft.com/office/powerpoint/2010/main" val="2744429006"/>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2.xml><?xml version="1.0" encoding="utf-8"?>
<ds:datastoreItem xmlns:ds="http://schemas.openxmlformats.org/officeDocument/2006/customXml" ds:itemID="{2EB2FABB-45EC-440E-B647-8CA57BA45AC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9746342-5E84-430E-9251-61001F208E7A}">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{A5037893-F886-4DE4-B0ED-568319BF1965}tf67061901_win32</Template>
  <TotalTime>0</TotalTime>
  <Words>1007</Words>
  <Application>Microsoft Office PowerPoint</Application>
  <PresentationFormat>Widescreen</PresentationFormat>
  <Paragraphs>85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Arial</vt:lpstr>
      <vt:lpstr>Calibri</vt:lpstr>
      <vt:lpstr>Copperplate Gothic Bold</vt:lpstr>
      <vt:lpstr>Copperplate Gothic Light</vt:lpstr>
      <vt:lpstr>Daytona Condensed Light</vt:lpstr>
      <vt:lpstr>Posterama</vt:lpstr>
      <vt:lpstr>Office Theme</vt:lpstr>
      <vt:lpstr>Price comparison website</vt:lpstr>
      <vt:lpstr>Table of contents</vt:lpstr>
      <vt:lpstr>ABSTRACT</vt:lpstr>
      <vt:lpstr>Introduction</vt:lpstr>
      <vt:lpstr>Introduction</vt:lpstr>
      <vt:lpstr>Objective of the Project</vt:lpstr>
      <vt:lpstr>Architecture diagram</vt:lpstr>
      <vt:lpstr>Modules Description</vt:lpstr>
      <vt:lpstr>Screen shot of the project</vt:lpstr>
      <vt:lpstr>Screen shot of the project</vt:lpstr>
      <vt:lpstr>Screen shot of the project</vt:lpstr>
      <vt:lpstr>Screen shot of the project</vt:lpstr>
      <vt:lpstr>Screen shot of the project</vt:lpstr>
      <vt:lpstr>Screen shot of the project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DISCOVERY</dc:title>
  <dc:creator>Sanyog Dani</dc:creator>
  <cp:lastModifiedBy>Sanyog Dani</cp:lastModifiedBy>
  <cp:revision>2</cp:revision>
  <dcterms:created xsi:type="dcterms:W3CDTF">2023-10-16T14:02:00Z</dcterms:created>
  <dcterms:modified xsi:type="dcterms:W3CDTF">2023-11-07T16:33:44Z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